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8" r:id="rId12"/>
    <p:sldId id="266" r:id="rId13"/>
    <p:sldId id="269" r:id="rId14"/>
    <p:sldId id="270" r:id="rId15"/>
    <p:sldId id="271" r:id="rId16"/>
    <p:sldId id="272" r:id="rId17"/>
    <p:sldId id="273" r:id="rId18"/>
    <p:sldId id="275" r:id="rId19"/>
    <p:sldId id="274" r:id="rId20"/>
    <p:sldId id="276" r:id="rId21"/>
    <p:sldId id="277" r:id="rId22"/>
  </p:sldIdLst>
  <p:sldSz cx="9144000" cy="6858000" type="screen4x3"/>
  <p:notesSz cx="6858000" cy="9144000"/>
  <p:defaultTextStyle>
    <a:defPPr>
      <a:defRPr lang="es-S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20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SV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C6ABD-0CC6-4F2C-BBE1-4884AE6799E0}" type="datetimeFigureOut">
              <a:rPr lang="es-SV" smtClean="0"/>
              <a:pPr/>
              <a:t>07/01/2015</a:t>
            </a:fld>
            <a:endParaRPr lang="es-SV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036E8-EC5D-437F-BD4A-69C54F40EE62}" type="slidenum">
              <a:rPr lang="es-SV" smtClean="0"/>
              <a:pPr/>
              <a:t>‹Nº›</a:t>
            </a:fld>
            <a:endParaRPr lang="es-SV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C6ABD-0CC6-4F2C-BBE1-4884AE6799E0}" type="datetimeFigureOut">
              <a:rPr lang="es-SV" smtClean="0"/>
              <a:pPr/>
              <a:t>07/01/2015</a:t>
            </a:fld>
            <a:endParaRPr lang="es-SV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036E8-EC5D-437F-BD4A-69C54F40EE62}" type="slidenum">
              <a:rPr lang="es-SV" smtClean="0"/>
              <a:pPr/>
              <a:t>‹Nº›</a:t>
            </a:fld>
            <a:endParaRPr lang="es-SV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C6ABD-0CC6-4F2C-BBE1-4884AE6799E0}" type="datetimeFigureOut">
              <a:rPr lang="es-SV" smtClean="0"/>
              <a:pPr/>
              <a:t>07/01/2015</a:t>
            </a:fld>
            <a:endParaRPr lang="es-SV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036E8-EC5D-437F-BD4A-69C54F40EE62}" type="slidenum">
              <a:rPr lang="es-SV" smtClean="0"/>
              <a:pPr/>
              <a:t>‹Nº›</a:t>
            </a:fld>
            <a:endParaRPr lang="es-SV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C6ABD-0CC6-4F2C-BBE1-4884AE6799E0}" type="datetimeFigureOut">
              <a:rPr lang="es-SV" smtClean="0"/>
              <a:pPr/>
              <a:t>07/01/2015</a:t>
            </a:fld>
            <a:endParaRPr lang="es-SV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036E8-EC5D-437F-BD4A-69C54F40EE62}" type="slidenum">
              <a:rPr lang="es-SV" smtClean="0"/>
              <a:pPr/>
              <a:t>‹Nº›</a:t>
            </a:fld>
            <a:endParaRPr lang="es-SV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C6ABD-0CC6-4F2C-BBE1-4884AE6799E0}" type="datetimeFigureOut">
              <a:rPr lang="es-SV" smtClean="0"/>
              <a:pPr/>
              <a:t>07/01/2015</a:t>
            </a:fld>
            <a:endParaRPr lang="es-SV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036E8-EC5D-437F-BD4A-69C54F40EE62}" type="slidenum">
              <a:rPr lang="es-SV" smtClean="0"/>
              <a:pPr/>
              <a:t>‹Nº›</a:t>
            </a:fld>
            <a:endParaRPr lang="es-SV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C6ABD-0CC6-4F2C-BBE1-4884AE6799E0}" type="datetimeFigureOut">
              <a:rPr lang="es-SV" smtClean="0"/>
              <a:pPr/>
              <a:t>07/01/2015</a:t>
            </a:fld>
            <a:endParaRPr lang="es-SV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036E8-EC5D-437F-BD4A-69C54F40EE62}" type="slidenum">
              <a:rPr lang="es-SV" smtClean="0"/>
              <a:pPr/>
              <a:t>‹Nº›</a:t>
            </a:fld>
            <a:endParaRPr lang="es-SV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C6ABD-0CC6-4F2C-BBE1-4884AE6799E0}" type="datetimeFigureOut">
              <a:rPr lang="es-SV" smtClean="0"/>
              <a:pPr/>
              <a:t>07/01/2015</a:t>
            </a:fld>
            <a:endParaRPr lang="es-SV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036E8-EC5D-437F-BD4A-69C54F40EE62}" type="slidenum">
              <a:rPr lang="es-SV" smtClean="0"/>
              <a:pPr/>
              <a:t>‹Nº›</a:t>
            </a:fld>
            <a:endParaRPr lang="es-SV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C6ABD-0CC6-4F2C-BBE1-4884AE6799E0}" type="datetimeFigureOut">
              <a:rPr lang="es-SV" smtClean="0"/>
              <a:pPr/>
              <a:t>07/01/2015</a:t>
            </a:fld>
            <a:endParaRPr lang="es-SV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036E8-EC5D-437F-BD4A-69C54F40EE62}" type="slidenum">
              <a:rPr lang="es-SV" smtClean="0"/>
              <a:pPr/>
              <a:t>‹Nº›</a:t>
            </a:fld>
            <a:endParaRPr lang="es-SV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C6ABD-0CC6-4F2C-BBE1-4884AE6799E0}" type="datetimeFigureOut">
              <a:rPr lang="es-SV" smtClean="0"/>
              <a:pPr/>
              <a:t>07/01/2015</a:t>
            </a:fld>
            <a:endParaRPr lang="es-SV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036E8-EC5D-437F-BD4A-69C54F40EE62}" type="slidenum">
              <a:rPr lang="es-SV" smtClean="0"/>
              <a:pPr/>
              <a:t>‹Nº›</a:t>
            </a:fld>
            <a:endParaRPr lang="es-SV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C6ABD-0CC6-4F2C-BBE1-4884AE6799E0}" type="datetimeFigureOut">
              <a:rPr lang="es-SV" smtClean="0"/>
              <a:pPr/>
              <a:t>07/01/2015</a:t>
            </a:fld>
            <a:endParaRPr lang="es-SV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036E8-EC5D-437F-BD4A-69C54F40EE62}" type="slidenum">
              <a:rPr lang="es-SV" smtClean="0"/>
              <a:pPr/>
              <a:t>‹Nº›</a:t>
            </a:fld>
            <a:endParaRPr lang="es-SV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SV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C6ABD-0CC6-4F2C-BBE1-4884AE6799E0}" type="datetimeFigureOut">
              <a:rPr lang="es-SV" smtClean="0"/>
              <a:pPr/>
              <a:t>07/01/2015</a:t>
            </a:fld>
            <a:endParaRPr lang="es-SV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036E8-EC5D-437F-BD4A-69C54F40EE62}" type="slidenum">
              <a:rPr lang="es-SV" smtClean="0"/>
              <a:pPr/>
              <a:t>‹Nº›</a:t>
            </a:fld>
            <a:endParaRPr lang="es-SV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6C6ABD-0CC6-4F2C-BBE1-4884AE6799E0}" type="datetimeFigureOut">
              <a:rPr lang="es-SV" smtClean="0"/>
              <a:pPr/>
              <a:t>07/01/2015</a:t>
            </a:fld>
            <a:endParaRPr lang="es-SV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SV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B036E8-EC5D-437F-BD4A-69C54F40EE62}" type="slidenum">
              <a:rPr lang="es-SV" smtClean="0"/>
              <a:pPr/>
              <a:t>‹Nº›</a:t>
            </a:fld>
            <a:endParaRPr lang="es-SV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SV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hyperlink" Target="mailto:Claudia.ortiz@funde.org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26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6 Imagen" descr="15M Alberto Marín (EFE).jpg"/>
          <p:cNvPicPr/>
          <p:nvPr/>
        </p:nvPicPr>
        <p:blipFill>
          <a:blip r:embed="rId2" cstate="print">
            <a:lum bright="-20000"/>
          </a:blip>
          <a:stretch>
            <a:fillRect/>
          </a:stretch>
        </p:blipFill>
        <p:spPr>
          <a:xfrm>
            <a:off x="0" y="1500174"/>
            <a:ext cx="9144000" cy="5357825"/>
          </a:xfrm>
          <a:prstGeom prst="rect">
            <a:avLst/>
          </a:prstGeom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214282" y="2928934"/>
            <a:ext cx="773801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48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Berlin Sans FB Demi" pitchFamily="34" charset="0"/>
                <a:ea typeface="Corbel" pitchFamily="34" charset="0"/>
                <a:cs typeface="Times New Roman" pitchFamily="18" charset="0"/>
              </a:rPr>
              <a:t>Democracia y Participaci</a:t>
            </a:r>
            <a:r>
              <a:rPr lang="es-ES" sz="4800" dirty="0">
                <a:solidFill>
                  <a:schemeClr val="accent1">
                    <a:lumMod val="20000"/>
                    <a:lumOff val="80000"/>
                  </a:schemeClr>
                </a:solidFill>
                <a:latin typeface="Berlin Sans FB Demi" pitchFamily="34" charset="0"/>
                <a:ea typeface="Corbel" pitchFamily="34" charset="0"/>
                <a:cs typeface="Times New Roman" pitchFamily="18" charset="0"/>
              </a:rPr>
              <a:t>ó</a:t>
            </a:r>
            <a:r>
              <a:rPr kumimoji="0" lang="es-ES" sz="48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Berlin Sans FB Demi" pitchFamily="34" charset="0"/>
                <a:ea typeface="Corbel" pitchFamily="34" charset="0"/>
                <a:cs typeface="Times New Roman" pitchFamily="18" charset="0"/>
              </a:rPr>
              <a:t>n</a:t>
            </a:r>
            <a:endParaRPr kumimoji="0" lang="es-ES" sz="4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20000"/>
                  <a:lumOff val="8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4 Imagen" descr="propuesta de logo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4810" y="285728"/>
            <a:ext cx="785813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6 Rectángulo"/>
          <p:cNvSpPr>
            <a:spLocks noChangeArrowheads="1"/>
          </p:cNvSpPr>
          <p:nvPr/>
        </p:nvSpPr>
        <p:spPr bwMode="auto">
          <a:xfrm>
            <a:off x="3643306" y="5357826"/>
            <a:ext cx="5286375" cy="954107"/>
          </a:xfrm>
          <a:prstGeom prst="rect">
            <a:avLst/>
          </a:prstGeom>
          <a:solidFill>
            <a:schemeClr val="tx1">
              <a:alpha val="76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2800" dirty="0" smtClean="0">
                <a:solidFill>
                  <a:srgbClr val="0070C0"/>
                </a:solidFill>
                <a:latin typeface="Forte" pitchFamily="66" charset="0"/>
                <a:ea typeface="Calibri" pitchFamily="34" charset="0"/>
              </a:rPr>
              <a:t>Talleres </a:t>
            </a:r>
          </a:p>
          <a:p>
            <a:r>
              <a:rPr lang="es-MX" sz="2800" dirty="0" smtClean="0">
                <a:solidFill>
                  <a:srgbClr val="0070C0"/>
                </a:solidFill>
                <a:latin typeface="Forte" pitchFamily="66" charset="0"/>
                <a:ea typeface="Calibri" pitchFamily="34" charset="0"/>
              </a:rPr>
              <a:t>“Dialogando </a:t>
            </a:r>
            <a:r>
              <a:rPr lang="es-MX" sz="2800" dirty="0">
                <a:solidFill>
                  <a:srgbClr val="0070C0"/>
                </a:solidFill>
                <a:latin typeface="Forte" pitchFamily="66" charset="0"/>
                <a:ea typeface="Calibri" pitchFamily="34" charset="0"/>
              </a:rPr>
              <a:t>sobre Democracia”</a:t>
            </a:r>
            <a:endParaRPr lang="es-SV" sz="2800" dirty="0">
              <a:latin typeface="Calibri" pitchFamily="34" charset="0"/>
              <a:ea typeface="Calibri" pitchFamily="34" charset="0"/>
            </a:endParaRPr>
          </a:p>
        </p:txBody>
      </p:sp>
      <p:pic>
        <p:nvPicPr>
          <p:cNvPr id="8" name="13 Imagen" descr="funde pantone nuevo logo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85720" y="0"/>
            <a:ext cx="1284316" cy="14131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9 Imagen" descr="ned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8148" y="214290"/>
            <a:ext cx="1071540" cy="1000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 descr="articles-32141_recurso_pn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2 Imagen" descr="propuesta de logo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15338" y="214290"/>
            <a:ext cx="785813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357158" y="214290"/>
            <a:ext cx="45720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800" b="1" dirty="0">
                <a:solidFill>
                  <a:schemeClr val="accent3"/>
                </a:solidFill>
              </a:rPr>
              <a:t>Democracia </a:t>
            </a:r>
            <a:r>
              <a:rPr lang="es-ES" sz="2800" b="1" dirty="0" smtClean="0">
                <a:solidFill>
                  <a:schemeClr val="accent3"/>
                </a:solidFill>
              </a:rPr>
              <a:t>representativa</a:t>
            </a:r>
            <a:endParaRPr lang="es-SV" sz="2800" dirty="0">
              <a:solidFill>
                <a:schemeClr val="accent3"/>
              </a:solidFill>
            </a:endParaRPr>
          </a:p>
        </p:txBody>
      </p:sp>
      <p:pic>
        <p:nvPicPr>
          <p:cNvPr id="7" name="6 Imagen" descr="Comunicacion-politica-1024x6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14356"/>
            <a:ext cx="9144000" cy="6215063"/>
          </a:xfrm>
          <a:prstGeom prst="rect">
            <a:avLst/>
          </a:prstGeom>
        </p:spPr>
      </p:pic>
      <p:pic>
        <p:nvPicPr>
          <p:cNvPr id="5" name="4 Imagen" descr="propuesta de logo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15338" y="214290"/>
            <a:ext cx="785813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357158" y="214290"/>
            <a:ext cx="45720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800" b="1" dirty="0">
                <a:solidFill>
                  <a:schemeClr val="accent3"/>
                </a:solidFill>
              </a:rPr>
              <a:t>Democracia </a:t>
            </a:r>
            <a:r>
              <a:rPr lang="es-ES" sz="2800" b="1" dirty="0" smtClean="0">
                <a:solidFill>
                  <a:schemeClr val="accent3"/>
                </a:solidFill>
              </a:rPr>
              <a:t>representativa</a:t>
            </a:r>
            <a:endParaRPr lang="es-SV" sz="2800" dirty="0">
              <a:solidFill>
                <a:schemeClr val="accent3"/>
              </a:solidFill>
            </a:endParaRPr>
          </a:p>
        </p:txBody>
      </p:sp>
      <p:pic>
        <p:nvPicPr>
          <p:cNvPr id="3" name="2 Imagen" descr="campana_elector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25600" y="889000"/>
            <a:ext cx="5892800" cy="5080000"/>
          </a:xfrm>
          <a:prstGeom prst="rect">
            <a:avLst/>
          </a:prstGeom>
        </p:spPr>
      </p:pic>
      <p:pic>
        <p:nvPicPr>
          <p:cNvPr id="4" name="3 Imagen" descr="propuesta de logo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15338" y="214290"/>
            <a:ext cx="785813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285720" y="214290"/>
            <a:ext cx="45720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800" b="1" dirty="0">
                <a:solidFill>
                  <a:schemeClr val="accent5"/>
                </a:solidFill>
              </a:rPr>
              <a:t>Democracia </a:t>
            </a:r>
            <a:r>
              <a:rPr lang="es-ES" sz="2800" b="1" dirty="0" smtClean="0">
                <a:solidFill>
                  <a:schemeClr val="accent5"/>
                </a:solidFill>
              </a:rPr>
              <a:t>participativa</a:t>
            </a:r>
            <a:endParaRPr lang="es-SV" sz="2800" dirty="0">
              <a:solidFill>
                <a:schemeClr val="accent5"/>
              </a:solidFill>
            </a:endParaRPr>
          </a:p>
        </p:txBody>
      </p:sp>
      <p:pic>
        <p:nvPicPr>
          <p:cNvPr id="4" name="3 Imagen" descr="Sobre_la_democracia_re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1142984"/>
            <a:ext cx="7215238" cy="4713956"/>
          </a:xfrm>
          <a:prstGeom prst="rect">
            <a:avLst/>
          </a:prstGeom>
        </p:spPr>
      </p:pic>
      <p:pic>
        <p:nvPicPr>
          <p:cNvPr id="5" name="4 Imagen" descr="propuesta de logo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15338" y="214290"/>
            <a:ext cx="785813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357158" y="214290"/>
            <a:ext cx="45720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800" b="1" dirty="0">
                <a:solidFill>
                  <a:schemeClr val="accent2"/>
                </a:solidFill>
              </a:rPr>
              <a:t>Democracia </a:t>
            </a:r>
            <a:r>
              <a:rPr lang="es-ES" sz="2800" b="1" dirty="0" smtClean="0">
                <a:solidFill>
                  <a:schemeClr val="accent2"/>
                </a:solidFill>
              </a:rPr>
              <a:t>deliberativa</a:t>
            </a:r>
            <a:endParaRPr lang="es-SV" sz="2800" dirty="0">
              <a:solidFill>
                <a:schemeClr val="accent2"/>
              </a:solidFill>
            </a:endParaRPr>
          </a:p>
        </p:txBody>
      </p:sp>
      <p:pic>
        <p:nvPicPr>
          <p:cNvPr id="4" name="3 Imagen" descr="asamble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417" y="1214422"/>
            <a:ext cx="9134248" cy="3571900"/>
          </a:xfrm>
          <a:prstGeom prst="rect">
            <a:avLst/>
          </a:prstGeom>
        </p:spPr>
      </p:pic>
      <p:pic>
        <p:nvPicPr>
          <p:cNvPr id="5" name="4 Imagen" descr="propuesta de logo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15338" y="214290"/>
            <a:ext cx="785813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571472" y="1357298"/>
            <a:ext cx="37147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800" b="1" dirty="0">
                <a:solidFill>
                  <a:schemeClr val="accent1"/>
                </a:solidFill>
              </a:rPr>
              <a:t>Democracia directa</a:t>
            </a:r>
            <a:endParaRPr lang="es-SV" sz="2800" dirty="0">
              <a:solidFill>
                <a:schemeClr val="accent1"/>
              </a:solidFill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571472" y="2071678"/>
            <a:ext cx="45720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800" b="1" dirty="0">
                <a:solidFill>
                  <a:schemeClr val="accent3"/>
                </a:solidFill>
              </a:rPr>
              <a:t>Democracia </a:t>
            </a:r>
            <a:r>
              <a:rPr lang="es-ES" sz="2800" b="1" dirty="0" smtClean="0">
                <a:solidFill>
                  <a:schemeClr val="accent3"/>
                </a:solidFill>
              </a:rPr>
              <a:t>representativa</a:t>
            </a:r>
            <a:endParaRPr lang="es-SV" sz="2800" dirty="0">
              <a:solidFill>
                <a:schemeClr val="accent3"/>
              </a:solidFill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571472" y="2928934"/>
            <a:ext cx="45720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800" b="1" dirty="0">
                <a:solidFill>
                  <a:schemeClr val="accent5"/>
                </a:solidFill>
              </a:rPr>
              <a:t>Democracia </a:t>
            </a:r>
            <a:r>
              <a:rPr lang="es-ES" sz="2800" b="1" dirty="0" smtClean="0">
                <a:solidFill>
                  <a:schemeClr val="accent5"/>
                </a:solidFill>
              </a:rPr>
              <a:t>participativa</a:t>
            </a:r>
            <a:endParaRPr lang="es-SV" sz="2800" dirty="0">
              <a:solidFill>
                <a:schemeClr val="accent5"/>
              </a:solidFill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571472" y="3763036"/>
            <a:ext cx="45720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800" b="1" dirty="0">
                <a:solidFill>
                  <a:schemeClr val="accent2"/>
                </a:solidFill>
              </a:rPr>
              <a:t>Democracia </a:t>
            </a:r>
            <a:r>
              <a:rPr lang="es-ES" sz="2800" b="1" dirty="0" smtClean="0">
                <a:solidFill>
                  <a:schemeClr val="accent2"/>
                </a:solidFill>
              </a:rPr>
              <a:t>deliberativa</a:t>
            </a:r>
            <a:endParaRPr lang="es-SV" sz="2800" dirty="0">
              <a:solidFill>
                <a:schemeClr val="accent2"/>
              </a:solidFill>
            </a:endParaRPr>
          </a:p>
        </p:txBody>
      </p:sp>
      <p:pic>
        <p:nvPicPr>
          <p:cNvPr id="6" name="5 Imagen" descr="propuesta de logo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15338" y="214290"/>
            <a:ext cx="785813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img_como_ensenar_a_mi_nino_a_subir_las_escaleras_19255_orig.jpg"/>
          <p:cNvPicPr>
            <a:picLocks noChangeAspect="1"/>
          </p:cNvPicPr>
          <p:nvPr/>
        </p:nvPicPr>
        <p:blipFill>
          <a:blip r:embed="rId2" cstate="print">
            <a:lum bright="-20000" contrast="40000"/>
          </a:blip>
          <a:stretch>
            <a:fillRect/>
          </a:stretch>
        </p:blipFill>
        <p:spPr>
          <a:xfrm>
            <a:off x="0" y="328171"/>
            <a:ext cx="9144000" cy="6201658"/>
          </a:xfrm>
          <a:prstGeom prst="rect">
            <a:avLst/>
          </a:prstGeom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2" y="1000108"/>
            <a:ext cx="91440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6000" dirty="0">
                <a:solidFill>
                  <a:schemeClr val="accent1"/>
                </a:solidFill>
                <a:latin typeface="Berlin Sans FB Demi" pitchFamily="34" charset="0"/>
                <a:ea typeface="Corbel" pitchFamily="34" charset="0"/>
                <a:cs typeface="Times New Roman" pitchFamily="18" charset="0"/>
              </a:rPr>
              <a:t>¿</a:t>
            </a:r>
            <a:r>
              <a:rPr kumimoji="0" lang="es-ES" sz="6000" b="0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Berlin Sans FB Demi" pitchFamily="34" charset="0"/>
                <a:ea typeface="Corbel" pitchFamily="34" charset="0"/>
                <a:cs typeface="Times New Roman" pitchFamily="18" charset="0"/>
              </a:rPr>
              <a:t>Democracia?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6600" dirty="0">
                <a:solidFill>
                  <a:schemeClr val="accent1"/>
                </a:solidFill>
                <a:latin typeface="Berlin Sans FB Demi" pitchFamily="34" charset="0"/>
                <a:cs typeface="Times New Roman" pitchFamily="18" charset="0"/>
              </a:rPr>
              <a:t>	</a:t>
            </a:r>
            <a:endParaRPr lang="es-ES" sz="6600" dirty="0" smtClean="0">
              <a:solidFill>
                <a:schemeClr val="accent1"/>
              </a:solidFill>
              <a:latin typeface="Berlin Sans FB Demi" pitchFamily="34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6600" dirty="0">
                <a:solidFill>
                  <a:schemeClr val="accent1"/>
                </a:solidFill>
                <a:latin typeface="Berlin Sans FB Demi" pitchFamily="34" charset="0"/>
                <a:cs typeface="Times New Roman" pitchFamily="18" charset="0"/>
              </a:rPr>
              <a:t>	</a:t>
            </a:r>
            <a:r>
              <a:rPr lang="es-ES" sz="5000" dirty="0" smtClean="0">
                <a:solidFill>
                  <a:schemeClr val="accent4"/>
                </a:solidFill>
                <a:latin typeface="Berlin Sans FB Demi" pitchFamily="34" charset="0"/>
                <a:cs typeface="Times New Roman" pitchFamily="18" charset="0"/>
              </a:rPr>
              <a:t>-Calidad de la democracia</a:t>
            </a:r>
            <a:endParaRPr kumimoji="0" lang="es-ES" sz="5000" b="0" i="0" u="none" strike="noStrike" cap="none" normalizeH="0" baseline="0" dirty="0" smtClean="0">
              <a:ln>
                <a:noFill/>
              </a:ln>
              <a:solidFill>
                <a:schemeClr val="accent4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3 Imagen" descr="propuesta de logo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15338" y="214290"/>
            <a:ext cx="785813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a"/>
          <p:cNvGraphicFramePr>
            <a:graphicFrameLocks noGrp="1"/>
          </p:cNvGraphicFramePr>
          <p:nvPr/>
        </p:nvGraphicFramePr>
        <p:xfrm>
          <a:off x="1643042" y="857234"/>
          <a:ext cx="6143668" cy="4862433"/>
        </p:xfrm>
        <a:graphic>
          <a:graphicData uri="http://schemas.openxmlformats.org/drawingml/2006/table">
            <a:tbl>
              <a:tblPr/>
              <a:tblGrid>
                <a:gridCol w="6143668"/>
              </a:tblGrid>
              <a:tr h="624950">
                <a:tc>
                  <a:txBody>
                    <a:bodyPr/>
                    <a:lstStyle/>
                    <a:p>
                      <a:pPr marL="342900" lvl="0" indent="-342900" algn="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s-ES" sz="2000" b="1" dirty="0">
                          <a:latin typeface="Corbel"/>
                          <a:ea typeface="Times New Roman"/>
                          <a:cs typeface="Times New Roman"/>
                        </a:rPr>
                        <a:t>El gobierno está efectivamente en manos de los funcionarios elegidos.</a:t>
                      </a:r>
                      <a:endParaRPr lang="es-SV" sz="2000" dirty="0">
                        <a:latin typeface="Corbel"/>
                        <a:ea typeface="Corbel"/>
                        <a:cs typeface="Times New Roman"/>
                      </a:endParaRPr>
                    </a:p>
                  </a:txBody>
                  <a:tcPr marL="36195" marR="36195" marT="0" marB="0">
                    <a:lnL w="12700" cap="flat" cmpd="sng" algn="ctr">
                      <a:solidFill>
                        <a:srgbClr val="EA15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15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15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A15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4950">
                <a:tc>
                  <a:txBody>
                    <a:bodyPr/>
                    <a:lstStyle/>
                    <a:p>
                      <a:pPr marL="342900" lvl="0" indent="-342900" algn="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s-ES" sz="2000" b="1" dirty="0" smtClean="0">
                          <a:latin typeface="Corbel"/>
                          <a:ea typeface="Times New Roman"/>
                          <a:cs typeface="Times New Roman"/>
                        </a:rPr>
                        <a:t>2. Las </a:t>
                      </a:r>
                      <a:r>
                        <a:rPr lang="es-ES" sz="2000" b="1" dirty="0">
                          <a:latin typeface="Corbel"/>
                          <a:ea typeface="Times New Roman"/>
                          <a:cs typeface="Times New Roman"/>
                        </a:rPr>
                        <a:t>elecciones son libres, imparciales y frecuentes.</a:t>
                      </a:r>
                      <a:endParaRPr lang="es-SV" sz="2000" dirty="0">
                        <a:latin typeface="Corbel"/>
                        <a:ea typeface="Corbel"/>
                        <a:cs typeface="Times New Roman"/>
                      </a:endParaRPr>
                    </a:p>
                  </a:txBody>
                  <a:tcPr marL="36195" marR="36195" marT="0" marB="0">
                    <a:lnL w="12700" cap="flat" cmpd="sng" algn="ctr">
                      <a:solidFill>
                        <a:srgbClr val="EA15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15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A15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15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C5DD"/>
                    </a:solidFill>
                  </a:tcPr>
                </a:tc>
              </a:tr>
              <a:tr h="411693">
                <a:tc>
                  <a:txBody>
                    <a:bodyPr/>
                    <a:lstStyle/>
                    <a:p>
                      <a:pPr marL="342900" lvl="0" indent="-342900" algn="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s-ES" sz="2000" b="1" dirty="0" smtClean="0">
                          <a:latin typeface="Corbel"/>
                          <a:ea typeface="Times New Roman"/>
                          <a:cs typeface="Times New Roman"/>
                        </a:rPr>
                        <a:t>3. Hay </a:t>
                      </a:r>
                      <a:r>
                        <a:rPr lang="es-ES" sz="2000" b="1" dirty="0">
                          <a:latin typeface="Corbel"/>
                          <a:ea typeface="Times New Roman"/>
                          <a:cs typeface="Times New Roman"/>
                        </a:rPr>
                        <a:t>libertad de expresión.</a:t>
                      </a:r>
                      <a:endParaRPr lang="es-SV" sz="2000" dirty="0">
                        <a:latin typeface="Corbel"/>
                        <a:ea typeface="Corbel"/>
                        <a:cs typeface="Times New Roman"/>
                      </a:endParaRPr>
                    </a:p>
                  </a:txBody>
                  <a:tcPr marL="36195" marR="36195" marT="0" marB="0">
                    <a:lnL w="12700" cap="flat" cmpd="sng" algn="ctr">
                      <a:solidFill>
                        <a:srgbClr val="EA15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15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15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15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7425">
                <a:tc>
                  <a:txBody>
                    <a:bodyPr/>
                    <a:lstStyle/>
                    <a:p>
                      <a:pPr marL="342900" lvl="0" indent="-342900" algn="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s-ES" sz="2000" b="1" dirty="0" smtClean="0">
                          <a:latin typeface="Corbel"/>
                          <a:ea typeface="Times New Roman"/>
                          <a:cs typeface="Times New Roman"/>
                        </a:rPr>
                        <a:t>4. Los </a:t>
                      </a:r>
                      <a:r>
                        <a:rPr lang="es-ES" sz="2000" b="1" dirty="0">
                          <a:latin typeface="Corbel"/>
                          <a:ea typeface="Times New Roman"/>
                          <a:cs typeface="Times New Roman"/>
                        </a:rPr>
                        <a:t>ciudadanos tienen acceso efectivo a fuentes alternativas de información.</a:t>
                      </a:r>
                      <a:endParaRPr lang="es-SV" sz="2000" dirty="0">
                        <a:latin typeface="Corbel"/>
                        <a:ea typeface="Corbel"/>
                        <a:cs typeface="Times New Roman"/>
                      </a:endParaRPr>
                    </a:p>
                  </a:txBody>
                  <a:tcPr marL="36195" marR="36195" marT="0" marB="0">
                    <a:lnL w="12700" cap="flat" cmpd="sng" algn="ctr">
                      <a:solidFill>
                        <a:srgbClr val="EA15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15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15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15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C5DD"/>
                    </a:solidFill>
                  </a:tcPr>
                </a:tc>
              </a:tr>
              <a:tr h="937425">
                <a:tc>
                  <a:txBody>
                    <a:bodyPr/>
                    <a:lstStyle/>
                    <a:p>
                      <a:pPr marL="342900" lvl="0" indent="-342900" algn="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s-ES" sz="2000" b="1" dirty="0" smtClean="0">
                          <a:latin typeface="Corbel"/>
                          <a:ea typeface="Times New Roman"/>
                          <a:cs typeface="Times New Roman"/>
                        </a:rPr>
                        <a:t>5. Hay </a:t>
                      </a:r>
                      <a:r>
                        <a:rPr lang="es-ES" sz="2000" b="1" dirty="0">
                          <a:latin typeface="Corbel"/>
                          <a:ea typeface="Times New Roman"/>
                          <a:cs typeface="Times New Roman"/>
                        </a:rPr>
                        <a:t>libertad de organización y de reunión, y las asociaciones tienen autonomía frente al gobierno.</a:t>
                      </a:r>
                      <a:endParaRPr lang="es-SV" sz="2000" dirty="0">
                        <a:latin typeface="Corbel"/>
                        <a:ea typeface="Corbel"/>
                        <a:cs typeface="Times New Roman"/>
                      </a:endParaRPr>
                    </a:p>
                  </a:txBody>
                  <a:tcPr marL="36195" marR="36195" marT="0" marB="0">
                    <a:lnL w="12700" cap="flat" cmpd="sng" algn="ctr">
                      <a:solidFill>
                        <a:srgbClr val="EA15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15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15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15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900">
                <a:tc>
                  <a:txBody>
                    <a:bodyPr/>
                    <a:lstStyle/>
                    <a:p>
                      <a:pPr marL="342900" lvl="0" indent="-342900" algn="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s-ES" sz="2000" b="1" dirty="0" smtClean="0">
                          <a:latin typeface="Corbel"/>
                          <a:ea typeface="Times New Roman"/>
                          <a:cs typeface="Times New Roman"/>
                        </a:rPr>
                        <a:t>6. La </a:t>
                      </a:r>
                      <a:r>
                        <a:rPr lang="es-ES" sz="2000" b="1" dirty="0">
                          <a:latin typeface="Corbel"/>
                          <a:ea typeface="Times New Roman"/>
                          <a:cs typeface="Times New Roman"/>
                        </a:rPr>
                        <a:t>ciudadanía es inclusiva (sufragio universal) y no hay barreras discriminatorias para la participación electoral y política.</a:t>
                      </a:r>
                      <a:endParaRPr lang="es-SV" sz="2000" dirty="0">
                        <a:latin typeface="Corbel"/>
                        <a:ea typeface="Corbel"/>
                        <a:cs typeface="Times New Roman"/>
                      </a:endParaRPr>
                    </a:p>
                  </a:txBody>
                  <a:tcPr marL="36195" marR="36195" marT="0" marB="0">
                    <a:lnL w="12700" cap="flat" cmpd="sng" algn="ctr">
                      <a:solidFill>
                        <a:srgbClr val="EA15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15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15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15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C5DD"/>
                    </a:solidFill>
                  </a:tcPr>
                </a:tc>
              </a:tr>
            </a:tbl>
          </a:graphicData>
        </a:graphic>
      </p:graphicFrame>
      <p:pic>
        <p:nvPicPr>
          <p:cNvPr id="4" name="3 Imagen" descr="propuesta de logo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15338" y="214290"/>
            <a:ext cx="785813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Soberaní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1000108"/>
            <a:ext cx="7929586" cy="4531192"/>
          </a:xfrm>
          <a:prstGeom prst="rect">
            <a:avLst/>
          </a:prstGeom>
        </p:spPr>
      </p:pic>
      <p:pic>
        <p:nvPicPr>
          <p:cNvPr id="3" name="2 Imagen" descr="propuesta de logo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15338" y="214290"/>
            <a:ext cx="785813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/>
        </p:nvGraphicFramePr>
        <p:xfrm>
          <a:off x="857224" y="1785926"/>
          <a:ext cx="7143800" cy="2697656"/>
        </p:xfrm>
        <a:graphic>
          <a:graphicData uri="http://schemas.openxmlformats.org/drawingml/2006/table">
            <a:tbl>
              <a:tblPr/>
              <a:tblGrid>
                <a:gridCol w="7143800"/>
              </a:tblGrid>
              <a:tr h="395649">
                <a:tc>
                  <a:txBody>
                    <a:bodyPr/>
                    <a:lstStyle/>
                    <a:p>
                      <a:pPr marL="45720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s-ES" sz="2400" b="1" dirty="0" smtClean="0">
                          <a:solidFill>
                            <a:srgbClr val="FFFFFF"/>
                          </a:solidFill>
                          <a:latin typeface="Corbel"/>
                          <a:ea typeface="Corbel"/>
                          <a:cs typeface="Times New Roman"/>
                        </a:rPr>
                        <a:t>Dimensiones de la calidad de la democracia</a:t>
                      </a:r>
                      <a:endParaRPr lang="es-SV" sz="2000" dirty="0">
                        <a:latin typeface="Corbel"/>
                        <a:ea typeface="Corbel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25D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5D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5D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5D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DDC"/>
                    </a:solidFill>
                  </a:tcPr>
                </a:tc>
              </a:tr>
              <a:tr h="436631">
                <a:tc>
                  <a:txBody>
                    <a:bodyPr/>
                    <a:lstStyle/>
                    <a:p>
                      <a:pPr marL="45720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333625" algn="l"/>
                        </a:tabLst>
                      </a:pPr>
                      <a:r>
                        <a:rPr lang="es-ES" sz="2400" b="1" dirty="0">
                          <a:latin typeface="Corbel"/>
                          <a:ea typeface="Corbel"/>
                          <a:cs typeface="Times New Roman"/>
                        </a:rPr>
                        <a:t>Decisión electoral</a:t>
                      </a:r>
                      <a:endParaRPr lang="es-SV" sz="2000" dirty="0">
                        <a:latin typeface="Corbel"/>
                        <a:ea typeface="Corbel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25D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5D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5D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5D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EFFF"/>
                    </a:solidFill>
                  </a:tcPr>
                </a:tc>
              </a:tr>
              <a:tr h="395649">
                <a:tc>
                  <a:txBody>
                    <a:bodyPr/>
                    <a:lstStyle/>
                    <a:p>
                      <a:pPr marL="45720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s-ES" sz="2400" b="1" dirty="0">
                          <a:latin typeface="Corbel"/>
                          <a:ea typeface="Corbel"/>
                          <a:cs typeface="Times New Roman"/>
                        </a:rPr>
                        <a:t>Participación</a:t>
                      </a:r>
                      <a:endParaRPr lang="es-SV" sz="2000" dirty="0">
                        <a:latin typeface="Corbel"/>
                        <a:ea typeface="Corbel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25D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5D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5D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5D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7057">
                <a:tc>
                  <a:txBody>
                    <a:bodyPr/>
                    <a:lstStyle/>
                    <a:p>
                      <a:pPr marL="45720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s-ES" sz="2400" b="1" dirty="0">
                          <a:latin typeface="Corbel"/>
                          <a:ea typeface="Corbel"/>
                          <a:cs typeface="Times New Roman"/>
                        </a:rPr>
                        <a:t>Respuesta a la voluntad popular</a:t>
                      </a:r>
                      <a:endParaRPr lang="es-SV" sz="2000" dirty="0">
                        <a:latin typeface="Corbel"/>
                        <a:ea typeface="Corbel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25D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5D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5D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5D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EFFF"/>
                    </a:solidFill>
                  </a:tcPr>
                </a:tc>
              </a:tr>
              <a:tr h="472096">
                <a:tc>
                  <a:txBody>
                    <a:bodyPr/>
                    <a:lstStyle/>
                    <a:p>
                      <a:pPr marL="45720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s-ES" sz="2400" b="1" dirty="0">
                          <a:latin typeface="Corbel"/>
                          <a:ea typeface="Corbel"/>
                          <a:cs typeface="Times New Roman"/>
                        </a:rPr>
                        <a:t>Responsabilidad de los funcionarios</a:t>
                      </a:r>
                      <a:endParaRPr lang="es-SV" sz="2000" dirty="0">
                        <a:latin typeface="Corbel"/>
                        <a:ea typeface="Corbel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25D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5D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5D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5D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5649">
                <a:tc>
                  <a:txBody>
                    <a:bodyPr/>
                    <a:lstStyle/>
                    <a:p>
                      <a:pPr marL="45720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s-ES" sz="2400" b="1" dirty="0">
                          <a:latin typeface="Corbel"/>
                          <a:ea typeface="Corbel"/>
                          <a:cs typeface="Times New Roman"/>
                        </a:rPr>
                        <a:t>Soberanía</a:t>
                      </a:r>
                      <a:endParaRPr lang="es-SV" sz="2000" dirty="0">
                        <a:latin typeface="Corbel"/>
                        <a:ea typeface="Corbel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25D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5D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5D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5D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EFFF"/>
                    </a:solidFill>
                  </a:tcPr>
                </a:tc>
              </a:tr>
            </a:tbl>
          </a:graphicData>
        </a:graphic>
      </p:graphicFrame>
      <p:pic>
        <p:nvPicPr>
          <p:cNvPr id="3" name="2 Imagen" descr="propuesta de logo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15338" y="214290"/>
            <a:ext cx="785813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857356" y="2571744"/>
            <a:ext cx="5370381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6600" dirty="0">
                <a:solidFill>
                  <a:schemeClr val="accent1"/>
                </a:solidFill>
                <a:latin typeface="Berlin Sans FB Demi" pitchFamily="34" charset="0"/>
                <a:ea typeface="Corbel" pitchFamily="34" charset="0"/>
                <a:cs typeface="Times New Roman" pitchFamily="18" charset="0"/>
              </a:rPr>
              <a:t>¿</a:t>
            </a:r>
            <a:r>
              <a:rPr kumimoji="0" lang="es-ES" sz="6600" b="0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Berlin Sans FB Demi" pitchFamily="34" charset="0"/>
                <a:ea typeface="Corbel" pitchFamily="34" charset="0"/>
                <a:cs typeface="Times New Roman" pitchFamily="18" charset="0"/>
              </a:rPr>
              <a:t>Democracia?</a:t>
            </a:r>
            <a:endParaRPr kumimoji="0" lang="es-ES" sz="7200" b="0" i="0" u="none" strike="noStrike" cap="none" normalizeH="0" baseline="0" dirty="0" smtClean="0">
              <a:ln>
                <a:noFill/>
              </a:ln>
              <a:solidFill>
                <a:schemeClr val="accent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3 Imagen" descr="propuesta de logo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15338" y="214290"/>
            <a:ext cx="785813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/>
        </p:nvGraphicFramePr>
        <p:xfrm>
          <a:off x="357158" y="253636"/>
          <a:ext cx="8501122" cy="6535680"/>
        </p:xfrm>
        <a:graphic>
          <a:graphicData uri="http://schemas.openxmlformats.org/drawingml/2006/table">
            <a:tbl>
              <a:tblPr/>
              <a:tblGrid>
                <a:gridCol w="2540785"/>
                <a:gridCol w="5960337"/>
              </a:tblGrid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FFFFFF"/>
                          </a:solidFill>
                          <a:latin typeface="Corbel"/>
                          <a:ea typeface="Corbel"/>
                          <a:cs typeface="Times New Roman"/>
                        </a:rPr>
                        <a:t>Tipo de mecanismo</a:t>
                      </a:r>
                      <a:endParaRPr lang="es-SV" sz="1600">
                        <a:latin typeface="Corbel"/>
                        <a:ea typeface="Corbel"/>
                        <a:cs typeface="Times New Roman"/>
                      </a:endParaRPr>
                    </a:p>
                  </a:txBody>
                  <a:tcPr marL="66261" marR="66261" marT="0" marB="0">
                    <a:lnL w="12700" cap="flat" cmpd="sng" algn="ctr">
                      <a:solidFill>
                        <a:srgbClr val="95A7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95A7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A7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38AC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FFFFFF"/>
                          </a:solidFill>
                          <a:latin typeface="Corbel"/>
                          <a:ea typeface="Corbel"/>
                          <a:cs typeface="Times New Roman"/>
                        </a:rPr>
                        <a:t>Ejemplos</a:t>
                      </a:r>
                      <a:endParaRPr lang="es-SV" sz="1600">
                        <a:latin typeface="Corbel"/>
                        <a:ea typeface="Corbel"/>
                        <a:cs typeface="Times New Roman"/>
                      </a:endParaRPr>
                    </a:p>
                  </a:txBody>
                  <a:tcPr marL="66261" marR="66261" marT="0" marB="0">
                    <a:lnL>
                      <a:noFill/>
                    </a:lnL>
                    <a:lnR w="12700" cap="flat" cmpd="sng" algn="ctr">
                      <a:solidFill>
                        <a:srgbClr val="95A7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A7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A7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38AC8"/>
                    </a:solidFill>
                  </a:tcPr>
                </a:tc>
              </a:tr>
              <a:tr h="14287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latin typeface="Corbel"/>
                          <a:ea typeface="Corbel"/>
                          <a:cs typeface="Times New Roman"/>
                        </a:rPr>
                        <a:t>Acceso a la estructura del Estado</a:t>
                      </a:r>
                      <a:endParaRPr lang="es-SV" sz="1600">
                        <a:latin typeface="Corbel"/>
                        <a:ea typeface="Corbel"/>
                        <a:cs typeface="Times New Roman"/>
                      </a:endParaRPr>
                    </a:p>
                  </a:txBody>
                  <a:tcPr marL="66261" marR="66261" marT="0" marB="0">
                    <a:lnL w="12700" cap="flat" cmpd="sng" algn="ctr">
                      <a:solidFill>
                        <a:srgbClr val="95A7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95A7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A7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1F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ES" sz="1800">
                          <a:latin typeface="Corbel"/>
                          <a:ea typeface="Corbel"/>
                          <a:cs typeface="Times New Roman"/>
                        </a:rPr>
                        <a:t>Elecciones</a:t>
                      </a:r>
                      <a:endParaRPr lang="es-SV" sz="1600">
                        <a:latin typeface="Corbel"/>
                        <a:ea typeface="Corbel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ES" sz="1800">
                          <a:latin typeface="Corbel"/>
                          <a:ea typeface="Corbel"/>
                          <a:cs typeface="Times New Roman"/>
                        </a:rPr>
                        <a:t>Referéndum</a:t>
                      </a:r>
                      <a:endParaRPr lang="es-SV" sz="1600">
                        <a:latin typeface="Corbel"/>
                        <a:ea typeface="Corbel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ES" sz="1800">
                          <a:latin typeface="Corbel"/>
                          <a:ea typeface="Corbel"/>
                          <a:cs typeface="Times New Roman"/>
                        </a:rPr>
                        <a:t>Iniciativa popular legislativa</a:t>
                      </a:r>
                      <a:endParaRPr lang="es-SV" sz="1600">
                        <a:latin typeface="Corbel"/>
                        <a:ea typeface="Corbel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ES" sz="1800">
                          <a:latin typeface="Corbel"/>
                          <a:ea typeface="Corbel"/>
                          <a:cs typeface="Times New Roman"/>
                        </a:rPr>
                        <a:t>Revocatoria de mandato</a:t>
                      </a:r>
                      <a:endParaRPr lang="es-SV" sz="1600">
                        <a:latin typeface="Corbel"/>
                        <a:ea typeface="Corbel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ES" sz="1800">
                          <a:latin typeface="Corbel"/>
                          <a:ea typeface="Corbel"/>
                          <a:cs typeface="Times New Roman"/>
                        </a:rPr>
                        <a:t>Proceso de inconstitucionalidad</a:t>
                      </a:r>
                      <a:endParaRPr lang="es-SV" sz="1600">
                        <a:latin typeface="Corbel"/>
                        <a:ea typeface="Corbel"/>
                        <a:cs typeface="Times New Roman"/>
                      </a:endParaRPr>
                    </a:p>
                  </a:txBody>
                  <a:tcPr marL="66261" marR="66261" marT="0" marB="0">
                    <a:lnL>
                      <a:noFill/>
                    </a:lnL>
                    <a:lnR w="12700" cap="flat" cmpd="sng" algn="ctr">
                      <a:solidFill>
                        <a:srgbClr val="95A7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A7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A7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1F1"/>
                    </a:solidFill>
                  </a:tcPr>
                </a:tc>
              </a:tr>
              <a:tr h="25717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latin typeface="Corbel"/>
                          <a:ea typeface="Corbel"/>
                          <a:cs typeface="Times New Roman"/>
                        </a:rPr>
                        <a:t>Acceso a la definición de políticas públicas y decisiones administrativas</a:t>
                      </a:r>
                      <a:endParaRPr lang="es-SV" sz="1600">
                        <a:latin typeface="Corbel"/>
                        <a:ea typeface="Corbel"/>
                        <a:cs typeface="Times New Roman"/>
                      </a:endParaRPr>
                    </a:p>
                  </a:txBody>
                  <a:tcPr marL="66261" marR="66261" marT="0" marB="0">
                    <a:lnL w="12700" cap="flat" cmpd="sng" algn="ctr">
                      <a:solidFill>
                        <a:srgbClr val="95A7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95A7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A7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ES" sz="1800">
                          <a:latin typeface="Corbel"/>
                          <a:ea typeface="Corbel"/>
                          <a:cs typeface="Times New Roman"/>
                        </a:rPr>
                        <a:t>Plebiscito </a:t>
                      </a:r>
                      <a:endParaRPr lang="es-SV" sz="1600">
                        <a:latin typeface="Corbel"/>
                        <a:ea typeface="Corbel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ES" sz="1800">
                          <a:latin typeface="Corbel"/>
                          <a:ea typeface="Corbel"/>
                          <a:cs typeface="Times New Roman"/>
                        </a:rPr>
                        <a:t>Cabildo abierto</a:t>
                      </a:r>
                      <a:endParaRPr lang="es-SV" sz="1600">
                        <a:latin typeface="Corbel"/>
                        <a:ea typeface="Corbel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ES" sz="1800">
                          <a:latin typeface="Corbel"/>
                          <a:ea typeface="Corbel"/>
                          <a:cs typeface="Times New Roman"/>
                        </a:rPr>
                        <a:t>Consultas públicas para formular políticas públicas</a:t>
                      </a:r>
                      <a:endParaRPr lang="es-SV" sz="1600">
                        <a:latin typeface="Corbel"/>
                        <a:ea typeface="Corbel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ES" sz="1800">
                          <a:latin typeface="Corbel"/>
                          <a:ea typeface="Corbel"/>
                          <a:cs typeface="Times New Roman"/>
                        </a:rPr>
                        <a:t>Consultas públicas para tomar resoluciones administrativas</a:t>
                      </a:r>
                      <a:endParaRPr lang="es-SV" sz="1600">
                        <a:latin typeface="Corbel"/>
                        <a:ea typeface="Corbel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ES" sz="1800">
                          <a:latin typeface="Corbel"/>
                          <a:ea typeface="Corbel"/>
                          <a:cs typeface="Times New Roman"/>
                        </a:rPr>
                        <a:t>Organismos decisorios del gobierno que integran a miembros de la sociedad</a:t>
                      </a:r>
                      <a:endParaRPr lang="es-SV" sz="1600">
                        <a:latin typeface="Corbel"/>
                        <a:ea typeface="Corbel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ES" sz="1800">
                          <a:latin typeface="Corbel"/>
                          <a:ea typeface="Corbel"/>
                          <a:cs typeface="Times New Roman"/>
                        </a:rPr>
                        <a:t>Organismos consultivos del gobierno integrados con miembros de la sociedad</a:t>
                      </a:r>
                      <a:endParaRPr lang="es-SV" sz="1600">
                        <a:latin typeface="Corbel"/>
                        <a:ea typeface="Corbel"/>
                        <a:cs typeface="Times New Roman"/>
                      </a:endParaRPr>
                    </a:p>
                  </a:txBody>
                  <a:tcPr marL="66261" marR="66261" marT="0" marB="0">
                    <a:lnL>
                      <a:noFill/>
                    </a:lnL>
                    <a:lnR w="12700" cap="flat" cmpd="sng" algn="ctr">
                      <a:solidFill>
                        <a:srgbClr val="95A7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A7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A7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latin typeface="Corbel"/>
                          <a:ea typeface="Corbel"/>
                          <a:cs typeface="Times New Roman"/>
                        </a:rPr>
                        <a:t>Acceso a la justicia</a:t>
                      </a:r>
                      <a:endParaRPr lang="es-SV" sz="1600">
                        <a:latin typeface="Corbel"/>
                        <a:ea typeface="Corbel"/>
                        <a:cs typeface="Times New Roman"/>
                      </a:endParaRPr>
                    </a:p>
                  </a:txBody>
                  <a:tcPr marL="66261" marR="66261" marT="0" marB="0">
                    <a:lnL w="12700" cap="flat" cmpd="sng" algn="ctr">
                      <a:solidFill>
                        <a:srgbClr val="95A7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95A7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A7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1F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ES" sz="1800">
                          <a:latin typeface="Corbel"/>
                          <a:ea typeface="Corbel"/>
                          <a:cs typeface="Times New Roman"/>
                        </a:rPr>
                        <a:t>Denuncias penales</a:t>
                      </a:r>
                      <a:endParaRPr lang="es-SV" sz="1600">
                        <a:latin typeface="Corbel"/>
                        <a:ea typeface="Corbel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ES" sz="1800">
                          <a:latin typeface="Corbel"/>
                          <a:ea typeface="Corbel"/>
                          <a:cs typeface="Times New Roman"/>
                        </a:rPr>
                        <a:t>Demandas civiles</a:t>
                      </a:r>
                      <a:endParaRPr lang="es-SV" sz="1600">
                        <a:latin typeface="Corbel"/>
                        <a:ea typeface="Corbel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ES" sz="1800">
                          <a:latin typeface="Corbel"/>
                          <a:ea typeface="Corbel"/>
                          <a:cs typeface="Times New Roman"/>
                        </a:rPr>
                        <a:t>Denuncias administrativas</a:t>
                      </a:r>
                      <a:endParaRPr lang="es-SV" sz="1600">
                        <a:latin typeface="Corbel"/>
                        <a:ea typeface="Corbel"/>
                        <a:cs typeface="Times New Roman"/>
                      </a:endParaRPr>
                    </a:p>
                  </a:txBody>
                  <a:tcPr marL="66261" marR="66261" marT="0" marB="0">
                    <a:lnL>
                      <a:noFill/>
                    </a:lnL>
                    <a:lnR w="12700" cap="flat" cmpd="sng" algn="ctr">
                      <a:solidFill>
                        <a:srgbClr val="95A7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A7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A7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1F1"/>
                    </a:solidFill>
                  </a:tcPr>
                </a:tc>
              </a:tr>
              <a:tr h="857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latin typeface="Corbel"/>
                          <a:ea typeface="Corbel"/>
                          <a:cs typeface="Times New Roman"/>
                        </a:rPr>
                        <a:t>Acceso a la información pública</a:t>
                      </a:r>
                      <a:endParaRPr lang="es-SV" sz="1600">
                        <a:latin typeface="Corbel"/>
                        <a:ea typeface="Corbel"/>
                        <a:cs typeface="Times New Roman"/>
                      </a:endParaRPr>
                    </a:p>
                  </a:txBody>
                  <a:tcPr marL="66261" marR="66261" marT="0" marB="0">
                    <a:lnL w="12700" cap="flat" cmpd="sng" algn="ctr">
                      <a:solidFill>
                        <a:srgbClr val="95A7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95A7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A7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ES" sz="1800" dirty="0">
                          <a:latin typeface="Corbel"/>
                          <a:ea typeface="Corbel"/>
                          <a:cs typeface="Times New Roman"/>
                        </a:rPr>
                        <a:t>Petición de información pública</a:t>
                      </a:r>
                      <a:endParaRPr lang="es-SV" sz="1600" dirty="0">
                        <a:latin typeface="Corbel"/>
                        <a:ea typeface="Corbel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ES" sz="1800" dirty="0">
                          <a:latin typeface="Corbel"/>
                          <a:ea typeface="Corbel"/>
                          <a:cs typeface="Times New Roman"/>
                        </a:rPr>
                        <a:t>Solicitud de desclasificación de información reservada</a:t>
                      </a:r>
                      <a:endParaRPr lang="es-SV" sz="1600" dirty="0">
                        <a:latin typeface="Corbel"/>
                        <a:ea typeface="Corbel"/>
                        <a:cs typeface="Times New Roman"/>
                      </a:endParaRPr>
                    </a:p>
                  </a:txBody>
                  <a:tcPr marL="66261" marR="66261" marT="0" marB="0">
                    <a:lnL>
                      <a:noFill/>
                    </a:lnL>
                    <a:lnR w="12700" cap="flat" cmpd="sng" algn="ctr">
                      <a:solidFill>
                        <a:srgbClr val="95A7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A7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A7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2 Imagen" descr="propuesta de logo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15338" y="214290"/>
            <a:ext cx="785813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4 Imagen" descr="propuesta de logo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1934" y="214290"/>
            <a:ext cx="1000132" cy="1162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6 Imagen" descr="funde pantone nuevo 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0"/>
            <a:ext cx="11430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5 Imagen" descr="ned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86710" y="214313"/>
            <a:ext cx="1071540" cy="1000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6 Rectángulo"/>
          <p:cNvSpPr>
            <a:spLocks noChangeArrowheads="1"/>
          </p:cNvSpPr>
          <p:nvPr/>
        </p:nvSpPr>
        <p:spPr bwMode="auto">
          <a:xfrm>
            <a:off x="1928794" y="2190745"/>
            <a:ext cx="5286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2800" dirty="0" smtClean="0">
                <a:solidFill>
                  <a:srgbClr val="0070C0"/>
                </a:solidFill>
                <a:latin typeface="Forte" pitchFamily="66" charset="0"/>
                <a:ea typeface="Calibri" pitchFamily="34" charset="0"/>
              </a:rPr>
              <a:t>Muchas gracias</a:t>
            </a:r>
            <a:endParaRPr lang="es-SV" sz="2800" dirty="0">
              <a:latin typeface="Calibri" pitchFamily="34" charset="0"/>
              <a:ea typeface="Calibri" pitchFamily="34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-32" y="5286388"/>
            <a:ext cx="3484555" cy="1577962"/>
          </a:xfrm>
          <a:prstGeom prst="rect">
            <a:avLst/>
          </a:prstGeom>
          <a:solidFill>
            <a:srgbClr val="00B1AC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74625" marR="222250" lvl="1" algn="just" fontAlgn="base">
              <a:spcBef>
                <a:spcPct val="0"/>
              </a:spcBef>
              <a:spcAft>
                <a:spcPct val="0"/>
              </a:spcAft>
            </a:pPr>
            <a:r>
              <a:rPr lang="es-ES" sz="1100" b="1" dirty="0" smtClean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Este material de difusión ha sido realizado en </a:t>
            </a:r>
            <a:r>
              <a:rPr kumimoji="0" lang="es-E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Calibri" pitchFamily="34" charset="0"/>
                <a:cs typeface="Arial" pitchFamily="34" charset="0"/>
              </a:rPr>
              <a:t>el marco del proyecto “Promoviendo la cultura democrática en la juventud centroamericana”,  con el apoyo de: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100" b="1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7 Imagen" descr="ned.pn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72154" y="6062005"/>
            <a:ext cx="2771086" cy="653143"/>
          </a:xfrm>
          <a:prstGeom prst="rect">
            <a:avLst/>
          </a:prstGeom>
        </p:spPr>
      </p:pic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3571868" y="5286388"/>
            <a:ext cx="5572132" cy="1571612"/>
          </a:xfrm>
          <a:prstGeom prst="rect">
            <a:avLst/>
          </a:prstGeom>
          <a:solidFill>
            <a:srgbClr val="00B1AC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s-E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13 Imagen" descr="funde pantone nuevo logo.jpg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50000"/>
          </a:blip>
          <a:srcRect b="3449"/>
          <a:stretch>
            <a:fillRect/>
          </a:stretch>
        </p:blipFill>
        <p:spPr>
          <a:xfrm>
            <a:off x="3786182" y="5348947"/>
            <a:ext cx="1282889" cy="1366201"/>
          </a:xfrm>
          <a:prstGeom prst="rect">
            <a:avLst/>
          </a:prstGeom>
        </p:spPr>
      </p:pic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5214942" y="5357826"/>
            <a:ext cx="3857652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1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Calibri" pitchFamily="34" charset="0"/>
                <a:cs typeface="Arial" pitchFamily="34" charset="0"/>
              </a:rPr>
              <a:t>Fundación Nacional para el Desarrollo (FUNDE)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1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Calibri" pitchFamily="34" charset="0"/>
                <a:cs typeface="Arial" pitchFamily="34" charset="0"/>
              </a:rPr>
              <a:t>Calle Arturo </a:t>
            </a:r>
            <a:r>
              <a:rPr kumimoji="0" lang="es-ES" sz="1100" b="0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Calibri" pitchFamily="34" charset="0"/>
                <a:cs typeface="Arial" pitchFamily="34" charset="0"/>
              </a:rPr>
              <a:t>Ambrogi</a:t>
            </a:r>
            <a:r>
              <a:rPr kumimoji="0" lang="es-ES" sz="11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Calibri" pitchFamily="34" charset="0"/>
                <a:cs typeface="Arial" pitchFamily="34" charset="0"/>
              </a:rPr>
              <a:t> #411, entre 103 y 105 Av. Norte, Colonia Escalón, San Salvador, El Salvador. P.O. BOX 1774, Centro de Gobierno.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1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Calibri" pitchFamily="34" charset="0"/>
                <a:cs typeface="Arial" pitchFamily="34" charset="0"/>
              </a:rPr>
              <a:t>PBX: (503) 2209-5300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1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Calibri" pitchFamily="34" charset="0"/>
                <a:cs typeface="Arial" pitchFamily="34" charset="0"/>
              </a:rPr>
              <a:t>Fax: (503) 2263-0454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Calibri" pitchFamily="34" charset="0"/>
                <a:cs typeface="Arial" pitchFamily="34" charset="0"/>
              </a:rPr>
              <a:t>E-mail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: funde@funde.org comunicaciones@funde.org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Página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 web: www.funde.org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2857488" y="3014666"/>
            <a:ext cx="3429024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100" b="0" i="0" u="none" strike="noStrike" cap="none" normalizeH="0" baseline="0" dirty="0" smtClean="0">
                <a:ln>
                  <a:noFill/>
                </a:ln>
                <a:solidFill>
                  <a:srgbClr val="7F7F7F"/>
                </a:solidFill>
                <a:effectLst/>
                <a:latin typeface="Berlin Sans FB" pitchFamily="34" charset="0"/>
                <a:cs typeface="Arial" pitchFamily="34" charset="0"/>
              </a:rPr>
              <a:t>Claudia Ortiz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100" b="0" i="0" u="none" strike="noStrike" cap="none" normalizeH="0" baseline="0" dirty="0" smtClean="0">
                <a:ln>
                  <a:noFill/>
                </a:ln>
                <a:solidFill>
                  <a:srgbClr val="7F7F7F"/>
                </a:solidFill>
                <a:effectLst/>
                <a:latin typeface="Berlin Sans FB" pitchFamily="34" charset="0"/>
                <a:cs typeface="Arial" pitchFamily="34" charset="0"/>
                <a:hlinkClick r:id="rId7"/>
              </a:rPr>
              <a:t>claudia.ortiz@funde.org</a:t>
            </a:r>
            <a:r>
              <a:rPr kumimoji="0" lang="es-ES" sz="1100" b="0" i="0" u="none" strike="noStrike" cap="none" normalizeH="0" baseline="0" dirty="0" smtClean="0">
                <a:ln>
                  <a:noFill/>
                </a:ln>
                <a:solidFill>
                  <a:srgbClr val="7F7F7F"/>
                </a:solidFill>
                <a:effectLst/>
                <a:latin typeface="Berlin Sans FB" pitchFamily="34" charset="0"/>
                <a:cs typeface="Arial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100" b="0" i="0" u="none" strike="noStrike" cap="none" normalizeH="0" baseline="0" dirty="0" smtClean="0">
                <a:ln>
                  <a:noFill/>
                </a:ln>
                <a:solidFill>
                  <a:srgbClr val="7F7F7F"/>
                </a:solidFill>
                <a:effectLst/>
                <a:latin typeface="Berlin Sans FB" pitchFamily="34" charset="0"/>
                <a:cs typeface="Arial" pitchFamily="34" charset="0"/>
              </a:rPr>
              <a:t>Área de Macroeconomía y Desarrollo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100" b="0" i="0" u="none" strike="noStrike" cap="none" normalizeH="0" baseline="0" dirty="0" smtClean="0">
                <a:ln>
                  <a:noFill/>
                </a:ln>
                <a:solidFill>
                  <a:srgbClr val="7F7F7F"/>
                </a:solidFill>
                <a:effectLst/>
                <a:latin typeface="Berlin Sans FB" pitchFamily="34" charset="0"/>
                <a:cs typeface="Arial" pitchFamily="34" charset="0"/>
              </a:rPr>
              <a:t>Fundación Nacional para el Desarrollo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100" b="0" i="0" u="none" strike="noStrike" cap="none" normalizeH="0" baseline="0" dirty="0" smtClean="0">
                <a:ln>
                  <a:noFill/>
                </a:ln>
                <a:solidFill>
                  <a:srgbClr val="7F7F7F"/>
                </a:solidFill>
                <a:effectLst/>
                <a:latin typeface="Berlin Sans FB" pitchFamily="34" charset="0"/>
                <a:cs typeface="Arial" pitchFamily="34" charset="0"/>
              </a:rPr>
              <a:t>Centroamérica,</a:t>
            </a:r>
            <a:r>
              <a:rPr kumimoji="0" lang="es-ES" sz="1100" b="0" i="0" u="none" strike="noStrike" cap="none" normalizeH="0" dirty="0" smtClean="0">
                <a:ln>
                  <a:noFill/>
                </a:ln>
                <a:solidFill>
                  <a:srgbClr val="7F7F7F"/>
                </a:solidFill>
                <a:effectLst/>
                <a:latin typeface="Berlin Sans FB" pitchFamily="34" charset="0"/>
                <a:cs typeface="Arial" pitchFamily="34" charset="0"/>
              </a:rPr>
              <a:t> </a:t>
            </a:r>
            <a:r>
              <a:rPr kumimoji="0" lang="es-ES" sz="1100" b="0" i="0" u="none" strike="noStrike" cap="none" normalizeH="0" baseline="0" dirty="0" smtClean="0">
                <a:ln>
                  <a:noFill/>
                </a:ln>
                <a:solidFill>
                  <a:srgbClr val="7F7F7F"/>
                </a:solidFill>
                <a:effectLst/>
                <a:latin typeface="Berlin Sans FB" pitchFamily="34" charset="0"/>
                <a:cs typeface="Arial" pitchFamily="34" charset="0"/>
              </a:rPr>
              <a:t>junio 2014</a:t>
            </a:r>
            <a:endParaRPr kumimoji="0" lang="es-E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571472" y="500042"/>
            <a:ext cx="79296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800" i="1" dirty="0">
                <a:solidFill>
                  <a:schemeClr val="accent4"/>
                </a:solidFill>
              </a:rPr>
              <a:t>¿Qué es la democracia?</a:t>
            </a:r>
            <a:r>
              <a:rPr lang="es-ES" sz="2800" dirty="0">
                <a:solidFill>
                  <a:schemeClr val="accent4"/>
                </a:solidFill>
              </a:rPr>
              <a:t> </a:t>
            </a:r>
            <a:endParaRPr lang="es-ES" sz="2800" dirty="0" smtClean="0">
              <a:solidFill>
                <a:schemeClr val="accent4"/>
              </a:solidFill>
            </a:endParaRPr>
          </a:p>
          <a:p>
            <a:pPr algn="ctr"/>
            <a:r>
              <a:rPr lang="es-ES" sz="2800" i="1" dirty="0" smtClean="0">
                <a:solidFill>
                  <a:schemeClr val="accent2"/>
                </a:solidFill>
              </a:rPr>
              <a:t>¿</a:t>
            </a:r>
            <a:r>
              <a:rPr lang="es-ES" sz="2800" i="1" dirty="0">
                <a:solidFill>
                  <a:schemeClr val="accent2"/>
                </a:solidFill>
              </a:rPr>
              <a:t>Vivimos en democracia?</a:t>
            </a:r>
            <a:r>
              <a:rPr lang="es-ES" sz="2800" dirty="0">
                <a:solidFill>
                  <a:schemeClr val="accent2"/>
                </a:solidFill>
              </a:rPr>
              <a:t> </a:t>
            </a:r>
            <a:endParaRPr lang="es-ES" sz="2800" dirty="0" smtClean="0">
              <a:solidFill>
                <a:schemeClr val="accent2"/>
              </a:solidFill>
            </a:endParaRPr>
          </a:p>
          <a:p>
            <a:pPr algn="ctr"/>
            <a:r>
              <a:rPr lang="es-ES" sz="2800" i="1" dirty="0" smtClean="0">
                <a:solidFill>
                  <a:schemeClr val="accent3"/>
                </a:solidFill>
              </a:rPr>
              <a:t>¿</a:t>
            </a:r>
            <a:r>
              <a:rPr lang="es-ES" sz="2800" i="1" dirty="0">
                <a:solidFill>
                  <a:schemeClr val="accent3"/>
                </a:solidFill>
              </a:rPr>
              <a:t>Entendemos todos lo mismo por “democracia”?</a:t>
            </a:r>
            <a:r>
              <a:rPr lang="es-ES" sz="2800" dirty="0">
                <a:solidFill>
                  <a:schemeClr val="accent3"/>
                </a:solidFill>
              </a:rPr>
              <a:t> </a:t>
            </a:r>
            <a:endParaRPr lang="es-SV" sz="2800" dirty="0">
              <a:solidFill>
                <a:schemeClr val="accent3"/>
              </a:solidFill>
            </a:endParaRPr>
          </a:p>
        </p:txBody>
      </p:sp>
      <p:pic>
        <p:nvPicPr>
          <p:cNvPr id="4" name="3 Imagen" descr="130623_quino_democrac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2" y="2786058"/>
            <a:ext cx="3810000" cy="2933700"/>
          </a:xfrm>
          <a:prstGeom prst="rect">
            <a:avLst/>
          </a:prstGeom>
        </p:spPr>
      </p:pic>
      <p:pic>
        <p:nvPicPr>
          <p:cNvPr id="5" name="4 Imagen" descr="mafalda-democracia_2.gif"/>
          <p:cNvPicPr>
            <a:picLocks noChangeAspect="1"/>
          </p:cNvPicPr>
          <p:nvPr/>
        </p:nvPicPr>
        <p:blipFill>
          <a:blip r:embed="rId3" cstate="print"/>
          <a:srcRect l="6799" r="11613"/>
          <a:stretch>
            <a:fillRect/>
          </a:stretch>
        </p:blipFill>
        <p:spPr>
          <a:xfrm>
            <a:off x="3786182" y="2928934"/>
            <a:ext cx="2571768" cy="2502710"/>
          </a:xfrm>
          <a:prstGeom prst="rect">
            <a:avLst/>
          </a:prstGeom>
        </p:spPr>
      </p:pic>
      <p:pic>
        <p:nvPicPr>
          <p:cNvPr id="6" name="5 Imagen" descr="mafalda-democracia_3.gif"/>
          <p:cNvPicPr>
            <a:picLocks noChangeAspect="1"/>
          </p:cNvPicPr>
          <p:nvPr/>
        </p:nvPicPr>
        <p:blipFill>
          <a:blip r:embed="rId4" cstate="print"/>
          <a:srcRect l="3695" t="2373" r="13177" b="2689"/>
          <a:stretch>
            <a:fillRect/>
          </a:stretch>
        </p:blipFill>
        <p:spPr>
          <a:xfrm>
            <a:off x="6357950" y="3000372"/>
            <a:ext cx="2732504" cy="2428892"/>
          </a:xfrm>
          <a:prstGeom prst="rect">
            <a:avLst/>
          </a:prstGeom>
        </p:spPr>
      </p:pic>
      <p:pic>
        <p:nvPicPr>
          <p:cNvPr id="7" name="6 Imagen" descr="propuesta de logo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15338" y="214290"/>
            <a:ext cx="785813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cabeza_amueblad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18" y="1000108"/>
            <a:ext cx="5643602" cy="5643602"/>
          </a:xfrm>
          <a:prstGeom prst="rect">
            <a:avLst/>
          </a:prstGeom>
        </p:spPr>
      </p:pic>
      <p:sp>
        <p:nvSpPr>
          <p:cNvPr id="3" name="2 Rectángulo"/>
          <p:cNvSpPr/>
          <p:nvPr/>
        </p:nvSpPr>
        <p:spPr>
          <a:xfrm>
            <a:off x="571472" y="285728"/>
            <a:ext cx="79296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800" i="1" dirty="0" smtClean="0">
                <a:solidFill>
                  <a:schemeClr val="accent4"/>
                </a:solidFill>
              </a:rPr>
              <a:t>Para esta discusión …</a:t>
            </a:r>
            <a:endParaRPr lang="es-SV" sz="2800" dirty="0">
              <a:solidFill>
                <a:schemeClr val="accent3"/>
              </a:solidFill>
            </a:endParaRPr>
          </a:p>
        </p:txBody>
      </p:sp>
      <p:pic>
        <p:nvPicPr>
          <p:cNvPr id="4" name="3 Imagen" descr="propuesta de logo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15338" y="214290"/>
            <a:ext cx="785813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71406" y="1058275"/>
            <a:ext cx="45005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3200" b="0" i="0" u="none" strike="noStrike" cap="none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latin typeface="Berlin Sans FB Demi" pitchFamily="34" charset="0"/>
                <a:ea typeface="Corbel" pitchFamily="34" charset="0"/>
                <a:cs typeface="Times New Roman" pitchFamily="18" charset="0"/>
              </a:rPr>
              <a:t>Democracia de medios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929190" y="1071546"/>
            <a:ext cx="45005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32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Berlin Sans FB Demi" pitchFamily="34" charset="0"/>
                <a:ea typeface="Corbel" pitchFamily="34" charset="0"/>
                <a:cs typeface="Times New Roman" pitchFamily="18" charset="0"/>
              </a:rPr>
              <a:t>Democracia de fines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642910" y="2428868"/>
            <a:ext cx="3786214" cy="372409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lvl="0" algn="ctr"/>
            <a:endParaRPr kumimoji="0" lang="es-ES" sz="2000" b="0" i="1" u="none" strike="noStrike" cap="none" normalizeH="0" baseline="0" dirty="0" smtClean="0">
              <a:ln>
                <a:noFill/>
              </a:ln>
              <a:solidFill>
                <a:srgbClr val="DFF3CE"/>
              </a:solidFill>
              <a:effectLst/>
              <a:latin typeface="Corbel" pitchFamily="34" charset="0"/>
              <a:ea typeface="Times New Roman" pitchFamily="18" charset="0"/>
              <a:cs typeface="Times New Roman" pitchFamily="18" charset="0"/>
            </a:endParaRPr>
          </a:p>
          <a:p>
            <a:pPr lvl="0" algn="ctr"/>
            <a:endParaRPr kumimoji="0" lang="es-ES" sz="2000" b="0" i="1" u="none" strike="noStrike" cap="none" normalizeH="0" baseline="0" dirty="0" smtClean="0">
              <a:ln>
                <a:noFill/>
              </a:ln>
              <a:solidFill>
                <a:srgbClr val="DFF3CE"/>
              </a:solidFill>
              <a:effectLst/>
              <a:latin typeface="Corbel" pitchFamily="34" charset="0"/>
              <a:ea typeface="Times New Roman" pitchFamily="18" charset="0"/>
              <a:cs typeface="Times New Roman" pitchFamily="18" charset="0"/>
            </a:endParaRPr>
          </a:p>
          <a:p>
            <a:pPr lvl="0" algn="ctr"/>
            <a:endParaRPr lang="es-ES" sz="2000" i="1" dirty="0">
              <a:solidFill>
                <a:srgbClr val="DFF3CE"/>
              </a:solidFill>
              <a:latin typeface="Corbel" pitchFamily="34" charset="0"/>
              <a:ea typeface="Times New Roman" pitchFamily="18" charset="0"/>
              <a:cs typeface="Times New Roman" pitchFamily="18" charset="0"/>
            </a:endParaRPr>
          </a:p>
          <a:p>
            <a:pPr lvl="0" algn="ctr"/>
            <a:r>
              <a:rPr kumimoji="0" lang="es-ES" sz="2000" b="0" i="1" u="none" strike="noStrike" cap="none" normalizeH="0" baseline="0" dirty="0" smtClean="0">
                <a:ln>
                  <a:noFill/>
                </a:ln>
                <a:solidFill>
                  <a:srgbClr val="DFF3CE"/>
                </a:solidFill>
                <a:effectLst/>
                <a:latin typeface="Corbel" pitchFamily="34" charset="0"/>
                <a:ea typeface="Times New Roman" pitchFamily="18" charset="0"/>
                <a:cs typeface="Times New Roman" pitchFamily="18" charset="0"/>
              </a:rPr>
              <a:t>La selección de los gobernantes mediante decisión popular, en un proceso de competencia abierta entre pluralidad de contendientes: en</a:t>
            </a:r>
            <a:r>
              <a:rPr kumimoji="0" lang="es-ES" sz="2000" b="0" i="1" u="none" strike="noStrike" cap="none" normalizeH="0" dirty="0" smtClean="0">
                <a:ln>
                  <a:noFill/>
                </a:ln>
                <a:solidFill>
                  <a:srgbClr val="DFF3CE"/>
                </a:solidFill>
                <a:effectLst/>
                <a:latin typeface="Corbe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s-ES" sz="2000" b="0" i="1" u="none" strike="noStrike" cap="none" normalizeH="0" baseline="0" dirty="0" smtClean="0">
                <a:ln>
                  <a:noFill/>
                </a:ln>
                <a:solidFill>
                  <a:srgbClr val="DFF3CE"/>
                </a:solidFill>
                <a:effectLst/>
                <a:latin typeface="Corbel" pitchFamily="34" charset="0"/>
                <a:ea typeface="Times New Roman" pitchFamily="18" charset="0"/>
                <a:cs typeface="Times New Roman" pitchFamily="18" charset="0"/>
              </a:rPr>
              <a:t>otras palabras, una</a:t>
            </a:r>
            <a:r>
              <a:rPr lang="es-ES" sz="2000" i="1" dirty="0" smtClean="0">
                <a:solidFill>
                  <a:srgbClr val="DFF3CE"/>
                </a:solidFill>
                <a:latin typeface="Corbe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s-ES" sz="2000" b="0" i="1" u="none" strike="noStrike" cap="none" normalizeH="0" baseline="0" dirty="0" smtClean="0">
                <a:ln>
                  <a:noFill/>
                </a:ln>
                <a:solidFill>
                  <a:srgbClr val="DFF3CE"/>
                </a:solidFill>
                <a:effectLst/>
                <a:latin typeface="Corbel" pitchFamily="34" charset="0"/>
                <a:ea typeface="Times New Roman" pitchFamily="18" charset="0"/>
                <a:cs typeface="Times New Roman" pitchFamily="18" charset="0"/>
              </a:rPr>
              <a:t>selección basada en</a:t>
            </a:r>
            <a:r>
              <a:rPr lang="es-ES" sz="2000" i="1" dirty="0" smtClean="0">
                <a:solidFill>
                  <a:srgbClr val="DFF3CE"/>
                </a:solidFill>
                <a:latin typeface="Corbe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s-ES" sz="2000" b="0" i="1" u="none" strike="noStrike" cap="none" normalizeH="0" baseline="0" dirty="0" smtClean="0">
                <a:ln>
                  <a:noFill/>
                </a:ln>
                <a:solidFill>
                  <a:srgbClr val="DFF3CE"/>
                </a:solidFill>
                <a:effectLst/>
                <a:latin typeface="Corbel" pitchFamily="34" charset="0"/>
                <a:ea typeface="Times New Roman" pitchFamily="18" charset="0"/>
                <a:cs typeface="Times New Roman" pitchFamily="18" charset="0"/>
              </a:rPr>
              <a:t>elecciones periódicas y</a:t>
            </a:r>
            <a:r>
              <a:rPr kumimoji="0" lang="es-ES" sz="2000" b="0" i="1" u="none" strike="noStrike" cap="none" normalizeH="0" dirty="0" smtClean="0">
                <a:ln>
                  <a:noFill/>
                </a:ln>
                <a:solidFill>
                  <a:srgbClr val="DFF3CE"/>
                </a:solidFill>
                <a:effectLst/>
                <a:latin typeface="Corbe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s-ES" sz="2000" b="0" i="1" u="none" strike="noStrike" cap="none" normalizeH="0" baseline="0" dirty="0" smtClean="0">
                <a:ln>
                  <a:noFill/>
                </a:ln>
                <a:solidFill>
                  <a:srgbClr val="DFF3CE"/>
                </a:solidFill>
                <a:effectLst/>
                <a:latin typeface="Corbel" pitchFamily="34" charset="0"/>
                <a:ea typeface="Times New Roman" pitchFamily="18" charset="0"/>
                <a:cs typeface="Times New Roman" pitchFamily="18" charset="0"/>
              </a:rPr>
              <a:t>competitivas.</a:t>
            </a:r>
            <a:r>
              <a:rPr kumimoji="0" lang="es-ES" sz="2000" b="0" i="1" u="none" strike="noStrike" cap="none" normalizeH="0" dirty="0" smtClean="0">
                <a:ln>
                  <a:noFill/>
                </a:ln>
                <a:solidFill>
                  <a:srgbClr val="DFF3CE"/>
                </a:solidFill>
                <a:effectLst/>
                <a:latin typeface="Corbe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s-ES" sz="2000" b="0" i="1" u="none" strike="noStrike" cap="none" normalizeH="0" baseline="0" dirty="0" smtClean="0">
                <a:ln>
                  <a:noFill/>
                </a:ln>
                <a:solidFill>
                  <a:srgbClr val="DFF3CE"/>
                </a:solidFill>
                <a:effectLst/>
                <a:latin typeface="Corbel" pitchFamily="34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es-ES" sz="2000" b="0" i="1" u="none" strike="noStrike" cap="none" normalizeH="0" baseline="0" dirty="0" err="1" smtClean="0">
                <a:ln>
                  <a:noFill/>
                </a:ln>
                <a:solidFill>
                  <a:srgbClr val="DFF3CE"/>
                </a:solidFill>
                <a:effectLst/>
                <a:latin typeface="Corbel" pitchFamily="34" charset="0"/>
                <a:ea typeface="Times New Roman" pitchFamily="18" charset="0"/>
                <a:cs typeface="Times New Roman" pitchFamily="18" charset="0"/>
              </a:rPr>
              <a:t>Schumpeter</a:t>
            </a:r>
            <a:r>
              <a:rPr kumimoji="0" lang="es-ES" sz="2000" b="0" i="1" u="none" strike="noStrike" cap="none" normalizeH="0" baseline="0" dirty="0" smtClean="0">
                <a:ln>
                  <a:noFill/>
                </a:ln>
                <a:solidFill>
                  <a:srgbClr val="DFF3CE"/>
                </a:solidFill>
                <a:effectLst/>
                <a:latin typeface="Corbel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s-ES" sz="2000" b="0" i="1" u="none" strike="noStrike" cap="none" normalizeH="0" baseline="0" dirty="0" err="1" smtClean="0">
                <a:ln>
                  <a:noFill/>
                </a:ln>
                <a:solidFill>
                  <a:srgbClr val="DFF3CE"/>
                </a:solidFill>
                <a:effectLst/>
                <a:latin typeface="Corbel" pitchFamily="34" charset="0"/>
                <a:ea typeface="Times New Roman" pitchFamily="18" charset="0"/>
                <a:cs typeface="Times New Roman" pitchFamily="18" charset="0"/>
              </a:rPr>
              <a:t>Dahl</a:t>
            </a:r>
            <a:r>
              <a:rPr kumimoji="0" lang="es-ES" sz="2000" b="0" i="1" u="none" strike="noStrike" cap="none" normalizeH="0" baseline="0" dirty="0" smtClean="0">
                <a:ln>
                  <a:noFill/>
                </a:ln>
                <a:solidFill>
                  <a:srgbClr val="DFF3CE"/>
                </a:solidFill>
                <a:effectLst/>
                <a:latin typeface="Consolas" pitchFamily="49" charset="0"/>
                <a:ea typeface="Times New Roman" pitchFamily="18" charset="0"/>
                <a:cs typeface="Consolas" pitchFamily="49" charset="0"/>
              </a:rPr>
              <a:t>)</a:t>
            </a:r>
            <a:endParaRPr kumimoji="0" lang="es-E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algn="ctr"/>
            <a:endParaRPr lang="es-SV" dirty="0" smtClean="0"/>
          </a:p>
          <a:p>
            <a:endParaRPr lang="es-SV" dirty="0"/>
          </a:p>
        </p:txBody>
      </p:sp>
      <p:pic>
        <p:nvPicPr>
          <p:cNvPr id="9" name="8 Imagen" descr="http://s.frasesgo.com/images/autores/r/robert_a__dahl.jpg"/>
          <p:cNvPicPr/>
          <p:nvPr/>
        </p:nvPicPr>
        <p:blipFill>
          <a:blip r:embed="rId2" cstate="print">
            <a:grayscl/>
            <a:lum contrast="20000"/>
          </a:blip>
          <a:srcRect/>
          <a:stretch>
            <a:fillRect/>
          </a:stretch>
        </p:blipFill>
        <p:spPr bwMode="auto">
          <a:xfrm>
            <a:off x="357158" y="1785926"/>
            <a:ext cx="1360467" cy="1509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CuadroTexto"/>
          <p:cNvSpPr txBox="1"/>
          <p:nvPr/>
        </p:nvSpPr>
        <p:spPr>
          <a:xfrm>
            <a:off x="5072066" y="2286554"/>
            <a:ext cx="3429024" cy="378565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es-ES" sz="2000" i="1" dirty="0" smtClean="0"/>
          </a:p>
          <a:p>
            <a:endParaRPr lang="es-ES" sz="2000" i="1" dirty="0"/>
          </a:p>
          <a:p>
            <a:r>
              <a:rPr lang="es-ES" sz="2000" i="1" dirty="0" smtClean="0"/>
              <a:t>La </a:t>
            </a:r>
            <a:r>
              <a:rPr lang="es-ES" sz="2000" i="1" dirty="0"/>
              <a:t>intervención popular en las decisiones socioeconómicas –y no sólo políticas–, con el objetivo de promover el pleno desarrollo de las capacidades individuales y garantizar la progresiva igualdad de condiciones entre ciudadanos. </a:t>
            </a:r>
            <a:r>
              <a:rPr lang="es-ES" sz="2000" dirty="0"/>
              <a:t>(Marx, </a:t>
            </a:r>
            <a:r>
              <a:rPr lang="es-ES" sz="2000" dirty="0" err="1"/>
              <a:t>Macpherson</a:t>
            </a:r>
            <a:r>
              <a:rPr lang="es-ES" sz="2000" dirty="0"/>
              <a:t>)</a:t>
            </a:r>
            <a:endParaRPr lang="es-SV" sz="2000" dirty="0"/>
          </a:p>
          <a:p>
            <a:endParaRPr lang="es-SV" sz="2000" dirty="0"/>
          </a:p>
        </p:txBody>
      </p:sp>
      <p:pic>
        <p:nvPicPr>
          <p:cNvPr id="12" name="11 Imagen" descr="http://www.trotta.es/cache/img/15/37/0/000011/M-A_S-1_SS-7_X-188_Y-999.10811_105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72" y="1643051"/>
            <a:ext cx="1143008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10 Imagen" descr="propuesta de logo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15338" y="214290"/>
            <a:ext cx="785813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democracia_ricos_pobr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43050"/>
            <a:ext cx="4201670" cy="3704472"/>
          </a:xfrm>
          <a:prstGeom prst="rect">
            <a:avLst/>
          </a:prstGeom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642918"/>
            <a:ext cx="450059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3200" b="0" i="0" u="none" strike="noStrike" cap="none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latin typeface="Berlin Sans FB Demi" pitchFamily="34" charset="0"/>
                <a:ea typeface="Corbel" pitchFamily="34" charset="0"/>
                <a:cs typeface="Times New Roman" pitchFamily="18" charset="0"/>
              </a:rPr>
              <a:t>Críticas a sólo buscar los medios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572000" y="637270"/>
            <a:ext cx="450059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32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Berlin Sans FB Demi" pitchFamily="34" charset="0"/>
                <a:ea typeface="Corbel" pitchFamily="34" charset="0"/>
                <a:cs typeface="Times New Roman" pitchFamily="18" charset="0"/>
              </a:rPr>
              <a:t>Críticas</a:t>
            </a:r>
            <a:r>
              <a:rPr kumimoji="0" lang="es-ES" sz="3200" b="0" i="0" u="none" strike="noStrike" cap="none" normalizeH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Berlin Sans FB Demi" pitchFamily="34" charset="0"/>
                <a:ea typeface="Corbel" pitchFamily="34" charset="0"/>
                <a:cs typeface="Times New Roman" pitchFamily="18" charset="0"/>
              </a:rPr>
              <a:t> a basar la democracia en los fines</a:t>
            </a:r>
            <a:endParaRPr kumimoji="0" lang="es-ES" sz="32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Berlin Sans FB Demi" pitchFamily="34" charset="0"/>
              <a:ea typeface="Corbel" pitchFamily="34" charset="0"/>
              <a:cs typeface="Times New Roman" pitchFamily="18" charset="0"/>
            </a:endParaRPr>
          </a:p>
        </p:txBody>
      </p:sp>
      <p:pic>
        <p:nvPicPr>
          <p:cNvPr id="6" name="5 Imagen" descr="democracia de fin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40255" y="1643050"/>
            <a:ext cx="4403745" cy="3430596"/>
          </a:xfrm>
          <a:prstGeom prst="rect">
            <a:avLst/>
          </a:prstGeom>
        </p:spPr>
      </p:pic>
      <p:pic>
        <p:nvPicPr>
          <p:cNvPr id="7" name="6 Imagen" descr="propuesta de logo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15338" y="214290"/>
            <a:ext cx="785813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asamblea22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6969" y="428604"/>
            <a:ext cx="9017031" cy="6086496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0" y="-24"/>
            <a:ext cx="4500562" cy="3429024"/>
          </a:xfrm>
          <a:prstGeom prst="rect">
            <a:avLst/>
          </a:prstGeom>
          <a:solidFill>
            <a:schemeClr val="tx1">
              <a:alpha val="83000"/>
            </a:schemeClr>
          </a:solidFill>
        </p:spPr>
        <p:txBody>
          <a:bodyPr wrap="square" rtlCol="0">
            <a:spAutoFit/>
          </a:bodyPr>
          <a:lstStyle/>
          <a:p>
            <a:r>
              <a:rPr lang="es-SV" dirty="0" smtClean="0">
                <a:solidFill>
                  <a:schemeClr val="bg1"/>
                </a:solidFill>
                <a:latin typeface="Berlin Sans FB Demi" pitchFamily="34" charset="0"/>
              </a:rPr>
              <a:t>La intervención más amplia posible de los ciudadanos en:</a:t>
            </a:r>
            <a:endParaRPr lang="es-SV" dirty="0">
              <a:solidFill>
                <a:schemeClr val="bg1"/>
              </a:solidFill>
              <a:latin typeface="Berlin Sans FB Demi" pitchFamily="34" charset="0"/>
            </a:endParaRPr>
          </a:p>
          <a:p>
            <a:endParaRPr lang="es-SV" dirty="0" smtClean="0">
              <a:solidFill>
                <a:schemeClr val="accent1"/>
              </a:solidFill>
              <a:latin typeface="Berlin Sans FB Demi" pitchFamily="34" charset="0"/>
            </a:endParaRPr>
          </a:p>
          <a:p>
            <a:endParaRPr lang="es-SV" dirty="0">
              <a:solidFill>
                <a:schemeClr val="accent1"/>
              </a:solidFill>
              <a:latin typeface="Berlin Sans FB Demi" pitchFamily="34" charset="0"/>
            </a:endParaRPr>
          </a:p>
          <a:p>
            <a:pPr marL="263525" indent="539750">
              <a:buFont typeface="Wingdings" pitchFamily="2" charset="2"/>
              <a:buChar char="§"/>
            </a:pPr>
            <a:r>
              <a:rPr lang="es-SV" dirty="0" smtClean="0">
                <a:solidFill>
                  <a:schemeClr val="accent3"/>
                </a:solidFill>
                <a:latin typeface="Berlin Sans FB Demi" pitchFamily="34" charset="0"/>
              </a:rPr>
              <a:t>Identificación de los conflictos</a:t>
            </a:r>
          </a:p>
          <a:p>
            <a:pPr marL="263525" indent="539750">
              <a:buFont typeface="Wingdings" pitchFamily="2" charset="2"/>
              <a:buChar char="§"/>
            </a:pPr>
            <a:endParaRPr lang="es-SV" dirty="0">
              <a:solidFill>
                <a:schemeClr val="accent3"/>
              </a:solidFill>
              <a:latin typeface="Berlin Sans FB Demi" pitchFamily="34" charset="0"/>
            </a:endParaRPr>
          </a:p>
          <a:p>
            <a:pPr marL="263525" indent="539750">
              <a:buFont typeface="Wingdings" pitchFamily="2" charset="2"/>
              <a:buChar char="§"/>
            </a:pPr>
            <a:r>
              <a:rPr lang="es-SV" dirty="0" smtClean="0">
                <a:solidFill>
                  <a:schemeClr val="accent3"/>
                </a:solidFill>
                <a:latin typeface="Berlin Sans FB Demi" pitchFamily="34" charset="0"/>
              </a:rPr>
              <a:t>Selección de los conflictos a regular</a:t>
            </a:r>
          </a:p>
          <a:p>
            <a:pPr marL="263525" indent="539750">
              <a:buFont typeface="Wingdings" pitchFamily="2" charset="2"/>
              <a:buChar char="§"/>
            </a:pPr>
            <a:endParaRPr lang="es-SV" dirty="0">
              <a:solidFill>
                <a:schemeClr val="accent3"/>
              </a:solidFill>
              <a:latin typeface="Berlin Sans FB Demi" pitchFamily="34" charset="0"/>
            </a:endParaRPr>
          </a:p>
          <a:p>
            <a:pPr marL="263525" indent="539750">
              <a:buFont typeface="Wingdings" pitchFamily="2" charset="2"/>
              <a:buChar char="§"/>
            </a:pPr>
            <a:r>
              <a:rPr lang="es-SV" dirty="0" smtClean="0">
                <a:solidFill>
                  <a:schemeClr val="accent3"/>
                </a:solidFill>
                <a:latin typeface="Berlin Sans FB Demi" pitchFamily="34" charset="0"/>
              </a:rPr>
              <a:t>Debate de las alternativas</a:t>
            </a:r>
          </a:p>
          <a:p>
            <a:pPr marL="263525" indent="539750">
              <a:buFont typeface="Wingdings" pitchFamily="2" charset="2"/>
              <a:buChar char="§"/>
            </a:pPr>
            <a:endParaRPr lang="es-SV" dirty="0">
              <a:solidFill>
                <a:schemeClr val="accent3"/>
              </a:solidFill>
              <a:latin typeface="Berlin Sans FB Demi" pitchFamily="34" charset="0"/>
            </a:endParaRPr>
          </a:p>
          <a:p>
            <a:pPr marL="263525" indent="539750">
              <a:buFont typeface="Wingdings" pitchFamily="2" charset="2"/>
              <a:buChar char="§"/>
            </a:pPr>
            <a:r>
              <a:rPr lang="es-SV" dirty="0" smtClean="0">
                <a:solidFill>
                  <a:schemeClr val="accent3"/>
                </a:solidFill>
                <a:latin typeface="Berlin Sans FB Demi" pitchFamily="34" charset="0"/>
              </a:rPr>
              <a:t>Decisión final</a:t>
            </a:r>
          </a:p>
          <a:p>
            <a:endParaRPr lang="es-SV" dirty="0">
              <a:solidFill>
                <a:schemeClr val="accent3"/>
              </a:solidFill>
            </a:endParaRPr>
          </a:p>
        </p:txBody>
      </p:sp>
      <p:pic>
        <p:nvPicPr>
          <p:cNvPr id="4" name="3 Imagen" descr="propuesta de logo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15338" y="214290"/>
            <a:ext cx="785813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Raphael_School_of_Athens.jpg"/>
          <p:cNvPicPr>
            <a:picLocks noChangeAspect="1"/>
          </p:cNvPicPr>
          <p:nvPr/>
        </p:nvPicPr>
        <p:blipFill>
          <a:blip r:embed="rId2" cstate="screen">
            <a:lum bright="-10000" contrast="20000"/>
          </a:blip>
          <a:srcRect/>
          <a:stretch>
            <a:fillRect/>
          </a:stretch>
        </p:blipFill>
        <p:spPr>
          <a:xfrm>
            <a:off x="-32" y="4000480"/>
            <a:ext cx="4786410" cy="2857520"/>
          </a:xfrm>
          <a:prstGeom prst="rect">
            <a:avLst/>
          </a:prstGeom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85720" y="285728"/>
            <a:ext cx="8286808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48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Berlin Sans FB Demi" pitchFamily="34" charset="0"/>
                <a:ea typeface="Corbel" pitchFamily="34" charset="0"/>
                <a:cs typeface="Times New Roman" pitchFamily="18" charset="0"/>
              </a:rPr>
              <a:t>Del ágora a la plaza: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40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Berlin Sans FB Demi" pitchFamily="34" charset="0"/>
              <a:ea typeface="Corbel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40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Berlin Sans FB Demi" pitchFamily="34" charset="0"/>
                <a:ea typeface="Corbel" pitchFamily="34" charset="0"/>
                <a:cs typeface="Times New Roman" pitchFamily="18" charset="0"/>
              </a:rPr>
              <a:t>representación,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40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Berlin Sans FB Demi" pitchFamily="34" charset="0"/>
                <a:ea typeface="Corbel" pitchFamily="34" charset="0"/>
                <a:cs typeface="Times New Roman" pitchFamily="18" charset="0"/>
              </a:rPr>
              <a:t>participación y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40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Berlin Sans FB Demi" pitchFamily="34" charset="0"/>
                <a:ea typeface="Corbel" pitchFamily="34" charset="0"/>
                <a:cs typeface="Times New Roman" pitchFamily="18" charset="0"/>
              </a:rPr>
              <a:t>deliberación</a:t>
            </a:r>
            <a:endParaRPr kumimoji="0" lang="es-ES" sz="44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Berlin Sans FB Demi" pitchFamily="34" charset="0"/>
              <a:cs typeface="Arial" pitchFamily="34" charset="0"/>
            </a:endParaRPr>
          </a:p>
        </p:txBody>
      </p:sp>
      <p:pic>
        <p:nvPicPr>
          <p:cNvPr id="4" name="3 Imagen" descr="15M Uly Martín PANORAMICA SO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786282" y="4000504"/>
            <a:ext cx="4357718" cy="2857496"/>
          </a:xfrm>
          <a:prstGeom prst="rect">
            <a:avLst/>
          </a:prstGeom>
        </p:spPr>
      </p:pic>
      <p:pic>
        <p:nvPicPr>
          <p:cNvPr id="5" name="4 Imagen" descr="propuesta de logo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15338" y="214290"/>
            <a:ext cx="785813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articles-23283_recurso_jpg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150068" y="2213592"/>
            <a:ext cx="6993932" cy="4644408"/>
          </a:xfrm>
          <a:prstGeom prst="rect">
            <a:avLst/>
          </a:prstGeom>
        </p:spPr>
      </p:pic>
      <p:sp>
        <p:nvSpPr>
          <p:cNvPr id="4" name="3 Rectángulo"/>
          <p:cNvSpPr/>
          <p:nvPr/>
        </p:nvSpPr>
        <p:spPr>
          <a:xfrm>
            <a:off x="357158" y="285728"/>
            <a:ext cx="37147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800" b="1" dirty="0">
                <a:solidFill>
                  <a:schemeClr val="accent1"/>
                </a:solidFill>
              </a:rPr>
              <a:t>Democracia directa</a:t>
            </a:r>
            <a:endParaRPr lang="es-SV" sz="2800" dirty="0">
              <a:solidFill>
                <a:schemeClr val="accent1"/>
              </a:solidFill>
            </a:endParaRPr>
          </a:p>
        </p:txBody>
      </p:sp>
      <p:pic>
        <p:nvPicPr>
          <p:cNvPr id="5" name="4 Imagen" descr="propuesta de logo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15338" y="214290"/>
            <a:ext cx="785813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494</Words>
  <Application>Microsoft Office PowerPoint</Application>
  <PresentationFormat>Presentación en pantalla (4:3)</PresentationFormat>
  <Paragraphs>94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2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Clo-Lumiere</dc:creator>
  <cp:lastModifiedBy>Biblioteca</cp:lastModifiedBy>
  <cp:revision>7</cp:revision>
  <dcterms:created xsi:type="dcterms:W3CDTF">2014-07-11T02:48:33Z</dcterms:created>
  <dcterms:modified xsi:type="dcterms:W3CDTF">2015-01-07T21:54:48Z</dcterms:modified>
</cp:coreProperties>
</file>